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63949" y="6224225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ims.gov.il/h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1"/>
          <p:cNvSpPr txBox="1"/>
          <p:nvPr/>
        </p:nvSpPr>
        <p:spPr>
          <a:xfrm>
            <a:off x="380903" y="5110019"/>
            <a:ext cx="10931970" cy="109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4300"/>
              </a:lnSpc>
              <a:defRPr b="1" spc="-223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Transforming Water Usage in Agriculture with Smart Irrigation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380903" y="6256046"/>
            <a:ext cx="10931970" cy="1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1500"/>
              </a:lnSpc>
              <a:spcBef>
                <a:spcPts val="400"/>
              </a:spcBef>
              <a:defRPr spc="-22" sz="11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Leveraging IoT, real-time data analysis, and weather forecasting to improve irrigation efficiency and address the global water crisis.</a:t>
            </a:r>
          </a:p>
        </p:txBody>
      </p:sp>
      <p:sp>
        <p:nvSpPr>
          <p:cNvPr id="22" name="Object 3"/>
          <p:cNvSpPr/>
          <p:nvPr/>
        </p:nvSpPr>
        <p:spPr>
          <a:xfrm>
            <a:off x="-2" y="0"/>
            <a:ext cx="12188956" cy="4761309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rcRect l="0" t="15278" r="0" b="15278"/>
          <a:stretch>
            <a:fillRect/>
          </a:stretch>
        </p:blipFill>
        <p:spPr>
          <a:xfrm>
            <a:off x="0" y="-2"/>
            <a:ext cx="12188953" cy="4761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"/>
          <p:cNvGrpSpPr/>
          <p:nvPr/>
        </p:nvGrpSpPr>
        <p:grpSpPr>
          <a:xfrm>
            <a:off x="-5" y="1051382"/>
            <a:ext cx="12188964" cy="5804908"/>
            <a:chOff x="-1" y="-2"/>
            <a:chExt cx="12188962" cy="5804906"/>
          </a:xfrm>
        </p:grpSpPr>
        <p:grpSp>
          <p:nvGrpSpPr>
            <p:cNvPr id="86" name="Title"/>
            <p:cNvGrpSpPr/>
            <p:nvPr/>
          </p:nvGrpSpPr>
          <p:grpSpPr>
            <a:xfrm>
              <a:off x="-2" y="-3"/>
              <a:ext cx="12188964" cy="360827"/>
              <a:chOff x="0" y="-1"/>
              <a:chExt cx="12188962" cy="360825"/>
            </a:xfrm>
          </p:grpSpPr>
          <p:sp>
            <p:nvSpPr>
              <p:cNvPr id="84" name="Rectangle"/>
              <p:cNvSpPr/>
              <p:nvPr/>
            </p:nvSpPr>
            <p:spPr>
              <a:xfrm>
                <a:off x="-1" y="-1"/>
                <a:ext cx="12188964" cy="360826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+mn-lt"/>
                    <a:ea typeface="+mn-ea"/>
                    <a:cs typeface="+mn-cs"/>
                    <a:sym typeface="Arial"/>
                  </a:defRPr>
                </a:pPr>
              </a:p>
            </p:txBody>
          </p:sp>
          <p:sp>
            <p:nvSpPr>
              <p:cNvPr id="85" name="Title"/>
              <p:cNvSpPr txBox="1"/>
              <p:nvPr/>
            </p:nvSpPr>
            <p:spPr>
              <a:xfrm>
                <a:off x="-1" y="-2"/>
                <a:ext cx="12188964" cy="3608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>
                  <a:defRPr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/>
                <a:r>
                  <a:t>Title</a:t>
                </a:r>
              </a:p>
            </p:txBody>
          </p:sp>
        </p:grpSp>
        <p:sp>
          <p:nvSpPr>
            <p:cNvPr id="87" name="Object 1"/>
            <p:cNvSpPr/>
            <p:nvPr/>
          </p:nvSpPr>
          <p:spPr>
            <a:xfrm>
              <a:off x="-1" y="462420"/>
              <a:ext cx="12188962" cy="534248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pic>
        <p:nvPicPr>
          <p:cNvPr id="8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rcRect l="3946" t="0" r="3946" b="0"/>
          <a:stretch>
            <a:fillRect/>
          </a:stretch>
        </p:blipFill>
        <p:spPr>
          <a:xfrm>
            <a:off x="1799231" y="1838887"/>
            <a:ext cx="8593537" cy="483386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Heatmap"/>
          <p:cNvSpPr txBox="1"/>
          <p:nvPr>
            <p:ph type="title" idx="4294967295"/>
          </p:nvPr>
        </p:nvSpPr>
        <p:spPr>
          <a:xfrm>
            <a:off x="1415845" y="232439"/>
            <a:ext cx="9753601" cy="166846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Heatmap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1"/>
          <p:cNvSpPr/>
          <p:nvPr/>
        </p:nvSpPr>
        <p:spPr>
          <a:xfrm>
            <a:off x="-2" y="-1"/>
            <a:ext cx="12188956" cy="68562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9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rcRect l="2846" t="0" r="2845" b="0"/>
          <a:stretch>
            <a:fillRect/>
          </a:stretch>
        </p:blipFill>
        <p:spPr>
          <a:xfrm>
            <a:off x="2333358" y="1852215"/>
            <a:ext cx="8058517" cy="453291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Heatmap"/>
          <p:cNvSpPr txBox="1"/>
          <p:nvPr>
            <p:ph type="title" idx="4294967295"/>
          </p:nvPr>
        </p:nvSpPr>
        <p:spPr>
          <a:xfrm>
            <a:off x="1485831" y="297987"/>
            <a:ext cx="9753601" cy="16684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Heatmap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המשך פיתוח המערכת להשקיה חכמה</a:t>
            </a:r>
          </a:p>
        </p:txBody>
      </p:sp>
      <p:sp>
        <p:nvSpPr>
          <p:cNvPr id="97" name="Object 2"/>
          <p:cNvSpPr txBox="1"/>
          <p:nvPr/>
        </p:nvSpPr>
        <p:spPr>
          <a:xfrm>
            <a:off x="952259" y="2010759"/>
            <a:ext cx="5446945" cy="319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שילוב אלגוריתמי בינה מלאכותית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ללמידת דפוסי השקיה לפי עונות, סוגי קרקעות וצמחים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התאמה אישית אוטומטית של ספי השקיה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לפי סוג הצמח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גרפים מתקדמים בזמן אמת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כולל מגמות והשוואות היסטוריות</a:t>
            </a:r>
          </a:p>
        </p:txBody>
      </p:sp>
      <p:sp>
        <p:nvSpPr>
          <p:cNvPr id="98" name="Object 3"/>
          <p:cNvSpPr txBox="1"/>
          <p:nvPr/>
        </p:nvSpPr>
        <p:spPr>
          <a:xfrm>
            <a:off x="6284926" y="2010759"/>
            <a:ext cx="5446943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פעולה מבוססת GPS באזורים רחבים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להרחבת הכיסוי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שימוש בחיישנים אלחוטיים קלי-משקל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להרחבה נוחה ומהירה של הכיסוי</a:t>
            </a:r>
          </a:p>
        </p:txBody>
      </p:sp>
      <p:sp>
        <p:nvSpPr>
          <p:cNvPr id="99" name="Slide Number Placeholder 24"/>
          <p:cNvSpPr txBox="1"/>
          <p:nvPr>
            <p:ph type="sldNum" sz="quarter" idx="4294967295"/>
          </p:nvPr>
        </p:nvSpPr>
        <p:spPr>
          <a:xfrm>
            <a:off x="11826240" y="6515099"/>
            <a:ext cx="259526" cy="239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ferences"/>
          <p:cNvSpPr txBox="1"/>
          <p:nvPr>
            <p:ph type="title" idx="4294967295"/>
          </p:nvPr>
        </p:nvSpPr>
        <p:spPr>
          <a:xfrm>
            <a:off x="609600" y="92071"/>
            <a:ext cx="10972800" cy="15081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6FCE2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102" name="1)García, L., Parra, L., Jimenez, J. M., Lloret, J., &amp; Lorenz, P. (2020). IoT-based smart irrigation systems: An overview on the recent trends on sensors and IoT systems for irrigation in precision agriculture. Sensors, 20(4), 1042…"/>
          <p:cNvSpPr txBox="1"/>
          <p:nvPr>
            <p:ph type="body" idx="4294967295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1)García, L., Parra, L., Jimenez, J. M., Lloret, J., &amp; Lorenz, P. (2020). IoT-based smart irrigation systems: An overview on the recent trends on sensors and IoT systems for irrigation in precision agriculture. Sensors, 20(4), 1042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2)Froiz-Míguez, I., Lopez-Iturri, P., Fraga-Lamas, P., Celaya-Echarri, M., Blanco-Novoa, Ó., Azpilicueta, L., ... &amp; Fernández-Caramés, T. M. (2020). Design, implementation, and empirical validation of an IoT smart irrigation system for fog computing applications based on Lora and Lorawan sensor nodes. Sensors, 20(23), 6865.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3)Vij, A., Vijendra, S., Jain, A., Bajaj, S., Bassi, A., &amp; Sharma, A. (2020). IoT and machine learning approaches for automation of farm irrigation system. Procedia Computer Science, 167, 1250-1257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4)Chang, Y., Xu, J., &amp; Ghafoor, K. Z. (2021). An IoT and blockchain approach for the smart water management system in agriculture. Scalable Computing: Practice and Experience, 22(2), 105-116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5)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https://ims.gov.il/he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"/>
          <p:cNvSpPr/>
          <p:nvPr/>
        </p:nvSpPr>
        <p:spPr>
          <a:xfrm>
            <a:off x="6768675" y="476127"/>
            <a:ext cx="4944148" cy="5904031"/>
          </a:xfrm>
          <a:prstGeom prst="rect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2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rcRect l="8129" t="0" r="8129" b="0"/>
          <a:stretch>
            <a:fillRect/>
          </a:stretch>
        </p:blipFill>
        <p:spPr>
          <a:xfrm>
            <a:off x="6768675" y="476131"/>
            <a:ext cx="4944149" cy="5904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Object 3"/>
          <p:cNvSpPr txBox="1"/>
          <p:nvPr/>
        </p:nvSpPr>
        <p:spPr>
          <a:xfrm>
            <a:off x="521359" y="1131778"/>
            <a:ext cx="5687867" cy="163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4300"/>
              </a:lnSpc>
              <a:defRPr b="1" spc="-225" sz="3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Transforming Water Usage in Agriculture with Smart Irrigation</a:t>
            </a:r>
          </a:p>
        </p:txBody>
      </p:sp>
      <p:sp>
        <p:nvSpPr>
          <p:cNvPr id="28" name="Object 4"/>
          <p:cNvSpPr txBox="1"/>
          <p:nvPr/>
        </p:nvSpPr>
        <p:spPr>
          <a:xfrm>
            <a:off x="149502" y="3232835"/>
            <a:ext cx="6431584" cy="2125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400"/>
              </a:lnSpc>
              <a:spcBef>
                <a:spcPts val="700"/>
              </a:spcBef>
              <a:defRPr spc="-36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world is facing a growing water crisis, with climate change and inefficient irrigation practices leading to dwindling freshwater supplies. Agriculture, which accounts for 70% of global freshwater consumption, is at the heart of this challenge. This presentation explores how smart irrigation technology, powered by IoT, real-time data analysis, and weather forecasting, can transform water usage in agriculture and help address the global water crisis.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איסוף נתונים במערכת השקיה חכמה</a:t>
            </a:r>
          </a:p>
        </p:txBody>
      </p:sp>
      <p:sp>
        <p:nvSpPr>
          <p:cNvPr id="31" name="Object 2"/>
          <p:cNvSpPr/>
          <p:nvPr/>
        </p:nvSpPr>
        <p:spPr>
          <a:xfrm>
            <a:off x="987970" y="2039267"/>
            <a:ext cx="1428401" cy="1428398"/>
          </a:xfrm>
          <a:prstGeom prst="ellipse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32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124" y="2502290"/>
            <a:ext cx="638019" cy="49518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Object 4"/>
          <p:cNvSpPr txBox="1"/>
          <p:nvPr/>
        </p:nvSpPr>
        <p:spPr>
          <a:xfrm>
            <a:off x="471370" y="3563927"/>
            <a:ext cx="2461600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חיישני לחות וטמפרטורה</a:t>
            </a:r>
          </a:p>
        </p:txBody>
      </p:sp>
      <p:sp>
        <p:nvSpPr>
          <p:cNvPr id="34" name="Object 5"/>
          <p:cNvSpPr txBox="1"/>
          <p:nvPr/>
        </p:nvSpPr>
        <p:spPr>
          <a:xfrm>
            <a:off x="471370" y="3907785"/>
            <a:ext cx="2461600" cy="75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הרובוט ממונע הציב חיישני לחות וטמפרטורה בעומקים שונים באדמה</a:t>
            </a:r>
          </a:p>
        </p:txBody>
      </p:sp>
      <p:sp>
        <p:nvSpPr>
          <p:cNvPr id="35" name="Object 6"/>
          <p:cNvSpPr/>
          <p:nvPr/>
        </p:nvSpPr>
        <p:spPr>
          <a:xfrm>
            <a:off x="3916176" y="2039267"/>
            <a:ext cx="1428401" cy="1428398"/>
          </a:xfrm>
          <a:prstGeom prst="ellipse">
            <a:avLst/>
          </a:prstGeom>
          <a:solidFill>
            <a:srgbClr val="FFD9A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36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0485" y="2410230"/>
            <a:ext cx="704678" cy="68563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Object 8"/>
          <p:cNvSpPr txBox="1"/>
          <p:nvPr/>
        </p:nvSpPr>
        <p:spPr>
          <a:xfrm>
            <a:off x="3362912" y="3563927"/>
            <a:ext cx="2534925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העברת נתונים בזמן אמת</a:t>
            </a:r>
          </a:p>
        </p:txBody>
      </p:sp>
      <p:sp>
        <p:nvSpPr>
          <p:cNvPr id="38" name="Object 9"/>
          <p:cNvSpPr txBox="1"/>
          <p:nvPr/>
        </p:nvSpPr>
        <p:spPr>
          <a:xfrm>
            <a:off x="3362912" y="3907785"/>
            <a:ext cx="2534925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פרוטוקול MQTT שימש להעברת הנתונים לענן ב־real time</a:t>
            </a:r>
          </a:p>
        </p:txBody>
      </p:sp>
      <p:sp>
        <p:nvSpPr>
          <p:cNvPr id="39" name="Object 10"/>
          <p:cNvSpPr/>
          <p:nvPr/>
        </p:nvSpPr>
        <p:spPr>
          <a:xfrm>
            <a:off x="6844382" y="2039267"/>
            <a:ext cx="1428401" cy="1428398"/>
          </a:xfrm>
          <a:prstGeom prst="ellipse">
            <a:avLst/>
          </a:prstGeom>
          <a:solidFill>
            <a:srgbClr val="FEC08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0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0316" y="2460437"/>
            <a:ext cx="752291" cy="61897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Object 12"/>
          <p:cNvSpPr txBox="1"/>
          <p:nvPr/>
        </p:nvSpPr>
        <p:spPr>
          <a:xfrm>
            <a:off x="6338251" y="3563927"/>
            <a:ext cx="2440652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אחסון והצגת הנתונים</a:t>
            </a:r>
          </a:p>
        </p:txBody>
      </p:sp>
      <p:sp>
        <p:nvSpPr>
          <p:cNvPr id="42" name="Object 13"/>
          <p:cNvSpPr txBox="1"/>
          <p:nvPr/>
        </p:nvSpPr>
        <p:spPr>
          <a:xfrm>
            <a:off x="6338251" y="3907785"/>
            <a:ext cx="2440652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המידע נשמר בענן Firebase, ומוצג בממשק וובי</a:t>
            </a:r>
          </a:p>
        </p:txBody>
      </p:sp>
      <p:sp>
        <p:nvSpPr>
          <p:cNvPr id="43" name="Object 14"/>
          <p:cNvSpPr/>
          <p:nvPr/>
        </p:nvSpPr>
        <p:spPr>
          <a:xfrm>
            <a:off x="9772587" y="2039267"/>
            <a:ext cx="1428401" cy="1428398"/>
          </a:xfrm>
          <a:prstGeom prst="ellipse">
            <a:avLst/>
          </a:prstGeom>
          <a:solidFill>
            <a:srgbClr val="FD864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44" name="Object 15" descr="Object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5479" y="2393482"/>
            <a:ext cx="599929" cy="72372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Object 16"/>
          <p:cNvSpPr txBox="1"/>
          <p:nvPr/>
        </p:nvSpPr>
        <p:spPr>
          <a:xfrm>
            <a:off x="9145999" y="3563927"/>
            <a:ext cx="2681573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איסוף נתוני מזג אוויר</a:t>
            </a:r>
          </a:p>
        </p:txBody>
      </p:sp>
      <p:sp>
        <p:nvSpPr>
          <p:cNvPr id="46" name="Object 17"/>
          <p:cNvSpPr txBox="1"/>
          <p:nvPr/>
        </p:nvSpPr>
        <p:spPr>
          <a:xfrm>
            <a:off x="9145999" y="3907785"/>
            <a:ext cx="2681573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נאספו גם נתוני מזג אוויר עתידי דרך API חיצוני</a:t>
            </a:r>
          </a:p>
        </p:txBody>
      </p:sp>
      <p:sp>
        <p:nvSpPr>
          <p:cNvPr id="47" name="Object 18"/>
          <p:cNvSpPr/>
          <p:nvPr/>
        </p:nvSpPr>
        <p:spPr>
          <a:xfrm>
            <a:off x="-2" y="5551687"/>
            <a:ext cx="12188956" cy="1304602"/>
          </a:xfrm>
          <a:prstGeom prst="rect">
            <a:avLst/>
          </a:prstGeom>
          <a:solidFill>
            <a:srgbClr val="FEC08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48" name="Object 19"/>
          <p:cNvSpPr txBox="1"/>
          <p:nvPr/>
        </p:nvSpPr>
        <p:spPr>
          <a:xfrm>
            <a:off x="76179" y="6043497"/>
            <a:ext cx="12036594" cy="32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rtl="1">
              <a:lnSpc>
                <a:spcPts val="2600"/>
              </a:lnSpc>
              <a:defRPr b="1" spc="-135" sz="22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איך נוכל להשקות בדיוק רק כשצריך?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HOTO-2025-06-17-10-31-54.jpg" descr="PHOTO-2025-06-17-10-31-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219" y="87400"/>
            <a:ext cx="9928588" cy="6858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אלגוריתמים חכמים לניהול השקיה</a:t>
            </a:r>
          </a:p>
        </p:txBody>
      </p:sp>
      <p:sp>
        <p:nvSpPr>
          <p:cNvPr id="53" name="Object 2"/>
          <p:cNvSpPr/>
          <p:nvPr/>
        </p:nvSpPr>
        <p:spPr>
          <a:xfrm>
            <a:off x="1476006" y="2283760"/>
            <a:ext cx="1428401" cy="1428401"/>
          </a:xfrm>
          <a:prstGeom prst="ellipse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54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648" y="2755120"/>
            <a:ext cx="561839" cy="476132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Object 4"/>
          <p:cNvSpPr txBox="1"/>
          <p:nvPr/>
        </p:nvSpPr>
        <p:spPr>
          <a:xfrm>
            <a:off x="336145" y="3808422"/>
            <a:ext cx="3708114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PCA (Principal Component Analysis)</a:t>
            </a:r>
          </a:p>
        </p:txBody>
      </p:sp>
      <p:sp>
        <p:nvSpPr>
          <p:cNvPr id="56" name="Object 5"/>
          <p:cNvSpPr txBox="1"/>
          <p:nvPr/>
        </p:nvSpPr>
        <p:spPr>
          <a:xfrm>
            <a:off x="336145" y="4152277"/>
            <a:ext cx="3708114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זוהו לחות אוויר וטמפרטורת קרקע כגורמים מרכזיים המשפיעים על הצורך בהשקיה</a:t>
            </a:r>
          </a:p>
        </p:txBody>
      </p:sp>
      <p:sp>
        <p:nvSpPr>
          <p:cNvPr id="57" name="Object 6"/>
          <p:cNvSpPr/>
          <p:nvPr/>
        </p:nvSpPr>
        <p:spPr>
          <a:xfrm>
            <a:off x="5380280" y="2283760"/>
            <a:ext cx="1428401" cy="1428401"/>
          </a:xfrm>
          <a:prstGeom prst="ellipse">
            <a:avLst/>
          </a:prstGeom>
          <a:solidFill>
            <a:srgbClr val="FFD9A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58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7633" y="2743530"/>
            <a:ext cx="847517" cy="51422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Object 8"/>
          <p:cNvSpPr txBox="1"/>
          <p:nvPr/>
        </p:nvSpPr>
        <p:spPr>
          <a:xfrm>
            <a:off x="4355646" y="3808422"/>
            <a:ext cx="3477660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Kriging אינטרפולציה מרחבית</a:t>
            </a:r>
          </a:p>
        </p:txBody>
      </p:sp>
      <p:sp>
        <p:nvSpPr>
          <p:cNvPr id="60" name="Object 9"/>
          <p:cNvSpPr txBox="1"/>
          <p:nvPr/>
        </p:nvSpPr>
        <p:spPr>
          <a:xfrm>
            <a:off x="4355646" y="4152277"/>
            <a:ext cx="3477660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יצירת מפת חום המראה רמות לחות בכל אזור המשק, לרבות אזורים ללא חיישנים</a:t>
            </a:r>
          </a:p>
        </p:txBody>
      </p:sp>
      <p:sp>
        <p:nvSpPr>
          <p:cNvPr id="61" name="Object 10"/>
          <p:cNvSpPr/>
          <p:nvPr/>
        </p:nvSpPr>
        <p:spPr>
          <a:xfrm>
            <a:off x="9284551" y="2283760"/>
            <a:ext cx="1428401" cy="1428401"/>
          </a:xfrm>
          <a:prstGeom prst="ellipse">
            <a:avLst/>
          </a:prstGeom>
          <a:solidFill>
            <a:srgbClr val="FEC08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62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232" y="2704904"/>
            <a:ext cx="704678" cy="580884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Object 12"/>
          <p:cNvSpPr txBox="1"/>
          <p:nvPr/>
        </p:nvSpPr>
        <p:spPr>
          <a:xfrm>
            <a:off x="8312294" y="3808422"/>
            <a:ext cx="3372916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Weather Forecast API</a:t>
            </a:r>
          </a:p>
        </p:txBody>
      </p:sp>
      <p:sp>
        <p:nvSpPr>
          <p:cNvPr id="64" name="Object 13"/>
          <p:cNvSpPr txBox="1"/>
          <p:nvPr/>
        </p:nvSpPr>
        <p:spPr>
          <a:xfrm>
            <a:off x="8312294" y="4152277"/>
            <a:ext cx="3372916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שילוב תחזיות מזג אוויר לדחיית השקיה בימים של צפי גשם</a:t>
            </a:r>
          </a:p>
        </p:txBody>
      </p:sp>
      <p:sp>
        <p:nvSpPr>
          <p:cNvPr id="65" name="Object 14"/>
          <p:cNvSpPr/>
          <p:nvPr/>
        </p:nvSpPr>
        <p:spPr>
          <a:xfrm>
            <a:off x="-2" y="5884976"/>
            <a:ext cx="12188956" cy="971308"/>
          </a:xfrm>
          <a:prstGeom prst="rect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66" name="Object 15"/>
          <p:cNvSpPr txBox="1"/>
          <p:nvPr/>
        </p:nvSpPr>
        <p:spPr>
          <a:xfrm>
            <a:off x="-42856" y="6210143"/>
            <a:ext cx="12274664" cy="32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rtl="1">
              <a:lnSpc>
                <a:spcPts val="2600"/>
              </a:lnSpc>
              <a:defRPr b="1" spc="-135" sz="22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שילוב של שיטות אנליטיות מתקדמות וטכנולוגיות מידע מאפשר ניהול השקיה מדויק וחיסכון במשאבים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HOTO-2025-06-17-10-31-10.jpg" descr="PHOTO-2025-06-17-10-31-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779" y="974568"/>
            <a:ext cx="9151502" cy="5348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ייעול תהליך ההשקיה באמצעות טכנולוגיות מתקדמות</a:t>
            </a:r>
          </a:p>
        </p:txBody>
      </p:sp>
      <p:sp>
        <p:nvSpPr>
          <p:cNvPr id="71" name="Object 2"/>
          <p:cNvSpPr txBox="1"/>
          <p:nvPr/>
        </p:nvSpPr>
        <p:spPr>
          <a:xfrm>
            <a:off x="952259" y="1915534"/>
            <a:ext cx="5446945" cy="338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ייעול תהליך ההשקיה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שילוב של חיישני קרקע, תחזיות מזג אוויר וניתוח נתונים מתקדם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ניתוח PCA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התמקדות בשני משתנים עיקריים - לחות וטמפרטורת אוויר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שיטת קריגינג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הבנת המצב הכללי בשטח גם במקומות ללא חיישנים</a:t>
            </a:r>
          </a:p>
        </p:txBody>
      </p:sp>
      <p:sp>
        <p:nvSpPr>
          <p:cNvPr id="72" name="Object 3"/>
          <p:cNvSpPr txBox="1"/>
          <p:nvPr/>
        </p:nvSpPr>
        <p:spPr>
          <a:xfrm>
            <a:off x="6284926" y="1915534"/>
            <a:ext cx="5446943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חיבור למערכת בזמן אמת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קבלת החלטות מהירה, תגובה מיידית וחיסכון במים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שילוב תחזית מזג אוויר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מניעת השקיה מיותרת בימים גשומים</a:t>
            </a:r>
          </a:p>
        </p:txBody>
      </p:sp>
      <p:sp>
        <p:nvSpPr>
          <p:cNvPr id="73" name="Slide Number Placeholder 24"/>
          <p:cNvSpPr txBox="1"/>
          <p:nvPr>
            <p:ph type="sldNum" sz="quarter" idx="4294967295"/>
          </p:nvPr>
        </p:nvSpPr>
        <p:spPr>
          <a:xfrm>
            <a:off x="11826240" y="6515099"/>
            <a:ext cx="181831" cy="239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CA"/>
          <p:cNvSpPr txBox="1"/>
          <p:nvPr>
            <p:ph type="title" idx="4294967295"/>
          </p:nvPr>
        </p:nvSpPr>
        <p:spPr>
          <a:xfrm>
            <a:off x="609600" y="92071"/>
            <a:ext cx="10972800" cy="15081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PCA </a:t>
            </a:r>
          </a:p>
        </p:txBody>
      </p:sp>
      <p:pic>
        <p:nvPicPr>
          <p:cNvPr id="76" name="PHOTO-2025-06-18-14-24-19.jpg" descr="PHOTO-2025-06-18-14-24-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83" y="1680471"/>
            <a:ext cx="5920634" cy="4721517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הנקודות הכחולות מייצגות מדידות בודדות שנלקחו בזמן אמת…"/>
          <p:cNvSpPr txBox="1"/>
          <p:nvPr>
            <p:ph type="body" sz="half" idx="4294967295"/>
          </p:nvPr>
        </p:nvSpPr>
        <p:spPr>
          <a:xfrm>
            <a:off x="6677868" y="1600200"/>
            <a:ext cx="4904535" cy="5257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הנקודות הכחולות מייצגות מדידות בודדות שנלקחו בזמן אמת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החצים האדומים מייצגים את המשתנים שנכללו בניתוח (טמפרטורה, אור, לחות בקרקע, לחות אוויר, לחץ אוויר).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אורכם וכיוונם של החצים מצביעים על ההשפעה היחסית של כל משתנה על רכיבי PCA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משתנים עם חצים באותו כיוון -&gt; ככל הנראה קשורים זה לזה (מתאם חיובי).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חצים בכיוונים מנוגדים -&gt; מתאם שלילי.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חצים ארוכים יותר -&gt; משתנים עם יותר השפעה על השונות הכללית במערכת.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כלומר: 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אם "Soil Moisture" ו־"Air Humidity" מצביעים לאותו כיוון -&gt; הם ככל הנראה עולים יחד.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אם "Light" הפוך ל־"Soil Moisture" -&gt; ייתכן שקרינה גבוהה מייבשת את הקרקע.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68" y="1825693"/>
            <a:ext cx="3935561" cy="3004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HOTO-2025-06-18-14-24-40.jpg" descr="PHOTO-2025-06-18-14-24-4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100" y="3798179"/>
            <a:ext cx="3766383" cy="3004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HOTO-2025-06-18-14-24-49.jpg" descr="PHOTO-2025-06-18-14-24-4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5755" y="1997923"/>
            <a:ext cx="4038113" cy="266049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Kriging"/>
          <p:cNvSpPr txBox="1"/>
          <p:nvPr>
            <p:ph type="title" idx="4294967295"/>
          </p:nvPr>
        </p:nvSpPr>
        <p:spPr>
          <a:xfrm>
            <a:off x="609600" y="92071"/>
            <a:ext cx="10972800" cy="15081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ts val="2100"/>
              </a:lnSpc>
              <a:defRPr b="1" spc="-300" sz="3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Kriging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